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3/22/2018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3/22/2018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Greatest Movie Ever Sold</a:t>
            </a:r>
            <a:endParaRPr lang="en-US" sz="6000" dirty="0"/>
          </a:p>
        </p:txBody>
      </p:sp>
      <p:sp>
        <p:nvSpPr>
          <p:cNvPr id="3" name="Subtitle 2"/>
          <p:cNvSpPr>
            <a:spLocks noGrp="1"/>
          </p:cNvSpPr>
          <p:nvPr>
            <p:ph type="subTitle" idx="1"/>
          </p:nvPr>
        </p:nvSpPr>
        <p:spPr/>
        <p:txBody>
          <a:bodyPr/>
          <a:lstStyle/>
          <a:p>
            <a:r>
              <a:rPr lang="en-US" dirty="0" smtClean="0"/>
              <a:t>DISCUSSION/LOG</a:t>
            </a:r>
            <a:endParaRPr lang="en-US" dirty="0"/>
          </a:p>
        </p:txBody>
      </p:sp>
    </p:spTree>
    <p:extLst>
      <p:ext uri="{BB962C8B-B14F-4D97-AF65-F5344CB8AC3E}">
        <p14:creationId xmlns:p14="http://schemas.microsoft.com/office/powerpoint/2010/main" val="57214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916" y="107576"/>
            <a:ext cx="11591365" cy="5170646"/>
          </a:xfrm>
          <a:prstGeom prst="rect">
            <a:avLst/>
          </a:prstGeom>
          <a:noFill/>
        </p:spPr>
        <p:txBody>
          <a:bodyPr wrap="square" rtlCol="0">
            <a:spAutoFit/>
          </a:bodyPr>
          <a:lstStyle/>
          <a:p>
            <a:pPr marL="282575" lvl="0" indent="-282575"/>
            <a:r>
              <a:rPr lang="en-US" sz="2400" dirty="0" smtClean="0">
                <a:latin typeface="Berlin Sans FB Demi" panose="020E0802020502020306" pitchFamily="34" charset="0"/>
              </a:rPr>
              <a:t>1. The </a:t>
            </a:r>
            <a:r>
              <a:rPr lang="en-US" sz="2400" dirty="0">
                <a:latin typeface="Berlin Sans FB Demi" panose="020E0802020502020306" pitchFamily="34" charset="0"/>
              </a:rPr>
              <a:t>tagline for the movie is: “He’s not selling out, he’s buying in.”   What’s the difference?  Is there one?  Explain with examples from the documentary as well as your own, other viewing experiences.  </a:t>
            </a:r>
          </a:p>
          <a:p>
            <a:pPr lvl="0"/>
            <a:endParaRPr lang="en-US" sz="2400" dirty="0" smtClean="0">
              <a:latin typeface="Berlin Sans FB Demi" panose="020E0802020502020306" pitchFamily="34" charset="0"/>
            </a:endParaRPr>
          </a:p>
          <a:p>
            <a:pPr marL="282575" lvl="0" indent="-282575"/>
            <a:r>
              <a:rPr lang="en-US" sz="2400" dirty="0" smtClean="0">
                <a:latin typeface="Berlin Sans FB Demi" panose="020E0802020502020306" pitchFamily="34" charset="0"/>
              </a:rPr>
              <a:t>2. Consider </a:t>
            </a:r>
            <a:r>
              <a:rPr lang="en-US" sz="2400" dirty="0">
                <a:latin typeface="Berlin Sans FB Demi" panose="020E0802020502020306" pitchFamily="34" charset="0"/>
              </a:rPr>
              <a:t>one of the films we’ve watched so far; what could have been a relevant, creative product placement?  At what point in the film could it have appeared?  </a:t>
            </a:r>
          </a:p>
          <a:p>
            <a:pPr marL="968375" lvl="0" indent="-336550">
              <a:buFont typeface="Wingdings" panose="05000000000000000000" pitchFamily="2" charset="2"/>
              <a:buChar char="q"/>
            </a:pPr>
            <a:r>
              <a:rPr lang="en-US" sz="2400" i="1" dirty="0">
                <a:latin typeface="Berlin Sans FB Demi" panose="020E0802020502020306" pitchFamily="34" charset="0"/>
              </a:rPr>
              <a:t>Cinema Paradiso</a:t>
            </a:r>
            <a:endParaRPr lang="en-US" sz="2400" dirty="0">
              <a:latin typeface="Berlin Sans FB Demi" panose="020E0802020502020306" pitchFamily="34" charset="0"/>
            </a:endParaRPr>
          </a:p>
          <a:p>
            <a:pPr marL="968375" lvl="0" indent="-336550">
              <a:buFont typeface="Wingdings" panose="05000000000000000000" pitchFamily="2" charset="2"/>
              <a:buChar char="q"/>
            </a:pPr>
            <a:r>
              <a:rPr lang="en-US" sz="2400" i="1" dirty="0">
                <a:latin typeface="Berlin Sans FB Demi" panose="020E0802020502020306" pitchFamily="34" charset="0"/>
              </a:rPr>
              <a:t>Apollo 13</a:t>
            </a:r>
            <a:endParaRPr lang="en-US" sz="2400" dirty="0">
              <a:latin typeface="Berlin Sans FB Demi" panose="020E0802020502020306" pitchFamily="34" charset="0"/>
            </a:endParaRPr>
          </a:p>
          <a:p>
            <a:pPr marL="968375" lvl="0" indent="-336550">
              <a:buFont typeface="Wingdings" panose="05000000000000000000" pitchFamily="2" charset="2"/>
              <a:buChar char="q"/>
            </a:pPr>
            <a:r>
              <a:rPr lang="en-US" sz="2400" i="1" dirty="0">
                <a:latin typeface="Berlin Sans FB Demi" panose="020E0802020502020306" pitchFamily="34" charset="0"/>
              </a:rPr>
              <a:t>Rear Window</a:t>
            </a:r>
            <a:endParaRPr lang="en-US" sz="2400" dirty="0">
              <a:latin typeface="Berlin Sans FB Demi" panose="020E0802020502020306" pitchFamily="34" charset="0"/>
            </a:endParaRPr>
          </a:p>
          <a:p>
            <a:pPr marL="968375" lvl="0" indent="-336550">
              <a:buFont typeface="Wingdings" panose="05000000000000000000" pitchFamily="2" charset="2"/>
              <a:buChar char="q"/>
            </a:pPr>
            <a:r>
              <a:rPr lang="en-US" sz="2400" i="1" dirty="0">
                <a:latin typeface="Berlin Sans FB Demi" panose="020E0802020502020306" pitchFamily="34" charset="0"/>
              </a:rPr>
              <a:t>Moonrise Kingdom</a:t>
            </a:r>
            <a:endParaRPr lang="en-US" sz="2400" dirty="0">
              <a:latin typeface="Berlin Sans FB Demi" panose="020E0802020502020306" pitchFamily="34" charset="0"/>
            </a:endParaRPr>
          </a:p>
          <a:p>
            <a:pPr marL="968375" lvl="0" indent="-336550">
              <a:buFont typeface="Wingdings" panose="05000000000000000000" pitchFamily="2" charset="2"/>
              <a:buChar char="q"/>
            </a:pPr>
            <a:r>
              <a:rPr lang="en-US" sz="2400" i="1" dirty="0">
                <a:latin typeface="Berlin Sans FB Demi" panose="020E0802020502020306" pitchFamily="34" charset="0"/>
              </a:rPr>
              <a:t>The Cove</a:t>
            </a:r>
            <a:endParaRPr lang="en-US" sz="2400" dirty="0">
              <a:latin typeface="Berlin Sans FB Demi" panose="020E0802020502020306" pitchFamily="34" charset="0"/>
            </a:endParaRPr>
          </a:p>
          <a:p>
            <a:pPr marL="457200" lvl="0" indent="-107950"/>
            <a:r>
              <a:rPr lang="en-US" sz="2400" dirty="0" smtClean="0">
                <a:latin typeface="Berlin Sans FB Demi" panose="020E0802020502020306" pitchFamily="34" charset="0"/>
              </a:rPr>
              <a:t> Maybe </a:t>
            </a:r>
            <a:r>
              <a:rPr lang="en-US" sz="2400" dirty="0">
                <a:latin typeface="Berlin Sans FB Demi" panose="020E0802020502020306" pitchFamily="34" charset="0"/>
              </a:rPr>
              <a:t>there is a particular clip </a:t>
            </a:r>
            <a:r>
              <a:rPr lang="en-US" sz="2400" dirty="0" smtClean="0">
                <a:latin typeface="Berlin Sans FB Demi" panose="020E0802020502020306" pitchFamily="34" charset="0"/>
              </a:rPr>
              <a:t>we viewed in our technique unit that you remember-how could it support a product </a:t>
            </a:r>
            <a:r>
              <a:rPr lang="en-US" sz="2400" dirty="0">
                <a:latin typeface="Berlin Sans FB Demi" panose="020E0802020502020306" pitchFamily="34" charset="0"/>
              </a:rPr>
              <a:t>placement?</a:t>
            </a:r>
          </a:p>
          <a:p>
            <a:endParaRPr lang="en-US" dirty="0"/>
          </a:p>
        </p:txBody>
      </p:sp>
      <p:sp>
        <p:nvSpPr>
          <p:cNvPr id="5" name="Rectangle 4"/>
          <p:cNvSpPr/>
          <p:nvPr/>
        </p:nvSpPr>
        <p:spPr>
          <a:xfrm>
            <a:off x="4490175" y="5481935"/>
            <a:ext cx="264687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DISCUSS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4887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739283" cy="5863144"/>
          </a:xfrm>
          <a:prstGeom prst="rect">
            <a:avLst/>
          </a:prstGeom>
          <a:noFill/>
        </p:spPr>
        <p:txBody>
          <a:bodyPr wrap="square" rtlCol="0">
            <a:spAutoFit/>
          </a:bodyPr>
          <a:lstStyle/>
          <a:p>
            <a:r>
              <a:rPr lang="en-US" sz="2100" dirty="0" smtClean="0">
                <a:latin typeface="Berlin Sans FB" panose="020E0602020502020306" pitchFamily="34" charset="0"/>
              </a:rPr>
              <a:t>1. In </a:t>
            </a:r>
            <a:r>
              <a:rPr lang="en-US" sz="2100" dirty="0">
                <a:latin typeface="Berlin Sans FB" panose="020E0602020502020306" pitchFamily="34" charset="0"/>
              </a:rPr>
              <a:t>a 1999 Christian Science Monitor article author </a:t>
            </a:r>
            <a:r>
              <a:rPr lang="en-US" sz="2100" dirty="0" err="1">
                <a:latin typeface="Berlin Sans FB" panose="020E0602020502020306" pitchFamily="34" charset="0"/>
              </a:rPr>
              <a:t>Shinan</a:t>
            </a:r>
            <a:r>
              <a:rPr lang="en-US" sz="2100" dirty="0">
                <a:latin typeface="Berlin Sans FB" panose="020E0602020502020306" pitchFamily="34" charset="0"/>
              </a:rPr>
              <a:t> </a:t>
            </a:r>
            <a:r>
              <a:rPr lang="en-US" sz="2100" dirty="0" err="1">
                <a:latin typeface="Berlin Sans FB" panose="020E0602020502020306" pitchFamily="34" charset="0"/>
              </a:rPr>
              <a:t>Govani</a:t>
            </a:r>
            <a:r>
              <a:rPr lang="en-US" sz="2100" dirty="0">
                <a:latin typeface="Berlin Sans FB" panose="020E0602020502020306" pitchFamily="34" charset="0"/>
              </a:rPr>
              <a:t> defends product placement, noting the following reasons/justifications for including </a:t>
            </a:r>
            <a:r>
              <a:rPr lang="en-US" sz="2100" dirty="0" smtClean="0">
                <a:latin typeface="Berlin Sans FB" panose="020E0602020502020306" pitchFamily="34" charset="0"/>
              </a:rPr>
              <a:t>them. </a:t>
            </a:r>
            <a:r>
              <a:rPr lang="en-US" sz="2100" dirty="0">
                <a:latin typeface="Berlin Sans FB" panose="020E0602020502020306" pitchFamily="34" charset="0"/>
              </a:rPr>
              <a:t>Choose ONE of those justifications and either agree or disagree with it.  You can use examples featured in the documentary OR examples that come from your own personal movie-viewing experiences.</a:t>
            </a:r>
          </a:p>
          <a:p>
            <a:pPr marL="577850" lvl="0" indent="-349250">
              <a:buFont typeface="+mj-lt"/>
              <a:buAutoNum type="alphaUcPeriod"/>
            </a:pPr>
            <a:r>
              <a:rPr lang="en-US" sz="2100" dirty="0" smtClean="0">
                <a:latin typeface="Berlin Sans FB" panose="020E0602020502020306" pitchFamily="34" charset="0"/>
              </a:rPr>
              <a:t>“While </a:t>
            </a:r>
            <a:r>
              <a:rPr lang="en-US" sz="2100" dirty="0">
                <a:latin typeface="Berlin Sans FB" panose="020E0602020502020306" pitchFamily="34" charset="0"/>
              </a:rPr>
              <a:t>product placements have undoubtedly become more frequent in recent years, it simply reflects the spiraling costs of making a movie today</a:t>
            </a:r>
            <a:r>
              <a:rPr lang="en-US" sz="2100" dirty="0" smtClean="0">
                <a:latin typeface="Berlin Sans FB" panose="020E0602020502020306" pitchFamily="34" charset="0"/>
              </a:rPr>
              <a:t>.”</a:t>
            </a:r>
            <a:endParaRPr lang="en-US" sz="2100" dirty="0">
              <a:latin typeface="Berlin Sans FB" panose="020E0602020502020306" pitchFamily="34" charset="0"/>
            </a:endParaRPr>
          </a:p>
          <a:p>
            <a:pPr marL="577850" lvl="0" indent="-349250">
              <a:buFont typeface="+mj-lt"/>
              <a:buAutoNum type="alphaUcPeriod"/>
            </a:pPr>
            <a:r>
              <a:rPr lang="en-US" sz="2100" dirty="0">
                <a:latin typeface="Berlin Sans FB" panose="020E0602020502020306" pitchFamily="34" charset="0"/>
              </a:rPr>
              <a:t>“First, these products give movies an indelible imprint of realism. In real life, we eat, drink, wear, and drive brand-name products.”</a:t>
            </a:r>
          </a:p>
          <a:p>
            <a:pPr marL="577850" lvl="0" indent="-349250">
              <a:buFont typeface="+mj-lt"/>
              <a:buAutoNum type="alphaUcPeriod"/>
            </a:pPr>
            <a:r>
              <a:rPr lang="en-US" sz="2100" dirty="0">
                <a:latin typeface="Berlin Sans FB" panose="020E0602020502020306" pitchFamily="34" charset="0"/>
              </a:rPr>
              <a:t>“Characters become more three-dimensional when shown with </a:t>
            </a:r>
            <a:r>
              <a:rPr lang="en-US" sz="2100" dirty="0" smtClean="0">
                <a:latin typeface="Berlin Sans FB" panose="020E0602020502020306" pitchFamily="34" charset="0"/>
              </a:rPr>
              <a:t>products.  They </a:t>
            </a:r>
            <a:r>
              <a:rPr lang="en-US" sz="2100" dirty="0">
                <a:latin typeface="Berlin Sans FB" panose="020E0602020502020306" pitchFamily="34" charset="0"/>
              </a:rPr>
              <a:t>give the character a personality and/or </a:t>
            </a:r>
            <a:r>
              <a:rPr lang="en-US" sz="2100" dirty="0" smtClean="0">
                <a:latin typeface="Berlin Sans FB" panose="020E0602020502020306" pitchFamily="34" charset="0"/>
              </a:rPr>
              <a:t>history.” (James </a:t>
            </a:r>
            <a:r>
              <a:rPr lang="en-US" sz="2100" dirty="0">
                <a:latin typeface="Berlin Sans FB" panose="020E0602020502020306" pitchFamily="34" charset="0"/>
              </a:rPr>
              <a:t>Bond with </a:t>
            </a:r>
            <a:r>
              <a:rPr lang="en-US" sz="2100" dirty="0" smtClean="0">
                <a:latin typeface="Berlin Sans FB" panose="020E0602020502020306" pitchFamily="34" charset="0"/>
              </a:rPr>
              <a:t>Rolex/BMW: refined </a:t>
            </a:r>
            <a:r>
              <a:rPr lang="en-US" sz="2100" dirty="0">
                <a:latin typeface="Berlin Sans FB" panose="020E0602020502020306" pitchFamily="34" charset="0"/>
              </a:rPr>
              <a:t>spy who wants the best)</a:t>
            </a:r>
          </a:p>
          <a:p>
            <a:endParaRPr lang="en-US" sz="2100" dirty="0" smtClean="0">
              <a:latin typeface="Berlin Sans FB" panose="020E0602020502020306" pitchFamily="34" charset="0"/>
            </a:endParaRPr>
          </a:p>
          <a:p>
            <a:r>
              <a:rPr lang="en-US" sz="2100" dirty="0" smtClean="0">
                <a:latin typeface="Berlin Sans FB" panose="020E0602020502020306" pitchFamily="34" charset="0"/>
              </a:rPr>
              <a:t>2. </a:t>
            </a:r>
            <a:r>
              <a:rPr lang="en-US" sz="2100" dirty="0" err="1" smtClean="0">
                <a:latin typeface="Berlin Sans FB" panose="020E0602020502020306" pitchFamily="34" charset="0"/>
              </a:rPr>
              <a:t>Kalle</a:t>
            </a:r>
            <a:r>
              <a:rPr lang="en-US" sz="2100" dirty="0" smtClean="0">
                <a:latin typeface="Berlin Sans FB" panose="020E0602020502020306" pitchFamily="34" charset="0"/>
              </a:rPr>
              <a:t> </a:t>
            </a:r>
            <a:r>
              <a:rPr lang="en-US" sz="2100" dirty="0" err="1">
                <a:latin typeface="Berlin Sans FB" panose="020E0602020502020306" pitchFamily="34" charset="0"/>
              </a:rPr>
              <a:t>Lasn</a:t>
            </a:r>
            <a:r>
              <a:rPr lang="en-US" sz="2100" dirty="0">
                <a:latin typeface="Berlin Sans FB" panose="020E0602020502020306" pitchFamily="34" charset="0"/>
              </a:rPr>
              <a:t>, </a:t>
            </a:r>
            <a:r>
              <a:rPr lang="en-US" sz="2100" dirty="0" smtClean="0">
                <a:latin typeface="Berlin Sans FB" panose="020E0602020502020306" pitchFamily="34" charset="0"/>
              </a:rPr>
              <a:t>cofounder </a:t>
            </a:r>
            <a:r>
              <a:rPr lang="en-US" sz="2100" dirty="0">
                <a:latin typeface="Berlin Sans FB" panose="020E0602020502020306" pitchFamily="34" charset="0"/>
              </a:rPr>
              <a:t>of the </a:t>
            </a:r>
            <a:r>
              <a:rPr lang="en-US" sz="2100" dirty="0" err="1">
                <a:latin typeface="Berlin Sans FB" panose="020E0602020502020306" pitchFamily="34" charset="0"/>
              </a:rPr>
              <a:t>anticommercialism</a:t>
            </a:r>
            <a:r>
              <a:rPr lang="en-US" sz="2100" dirty="0">
                <a:latin typeface="Berlin Sans FB" panose="020E0602020502020306" pitchFamily="34" charset="0"/>
              </a:rPr>
              <a:t> organization </a:t>
            </a:r>
            <a:r>
              <a:rPr lang="en-US" sz="2100" dirty="0" err="1">
                <a:latin typeface="Berlin Sans FB" panose="020E0602020502020306" pitchFamily="34" charset="0"/>
              </a:rPr>
              <a:t>Adbusters</a:t>
            </a:r>
            <a:r>
              <a:rPr lang="en-US" sz="2100" dirty="0">
                <a:latin typeface="Berlin Sans FB" panose="020E0602020502020306" pitchFamily="34" charset="0"/>
              </a:rPr>
              <a:t> and the editor-in-chief of </a:t>
            </a:r>
            <a:r>
              <a:rPr lang="en-US" sz="2100" dirty="0" err="1">
                <a:latin typeface="Berlin Sans FB" panose="020E0602020502020306" pitchFamily="34" charset="0"/>
              </a:rPr>
              <a:t>Adbusters</a:t>
            </a:r>
            <a:r>
              <a:rPr lang="en-US" sz="2100" dirty="0">
                <a:latin typeface="Berlin Sans FB" panose="020E0602020502020306" pitchFamily="34" charset="0"/>
              </a:rPr>
              <a:t> magazine, </a:t>
            </a:r>
            <a:r>
              <a:rPr lang="en-US" sz="2100" dirty="0" smtClean="0">
                <a:latin typeface="Berlin Sans FB" panose="020E0602020502020306" pitchFamily="34" charset="0"/>
              </a:rPr>
              <a:t>said: </a:t>
            </a:r>
            <a:r>
              <a:rPr lang="en-US" sz="2100" dirty="0">
                <a:latin typeface="Berlin Sans FB" panose="020E0602020502020306" pitchFamily="34" charset="0"/>
              </a:rPr>
              <a:t>"Product placement is a kind of commercial virus that is infecting our culture, and I think it has many hidden and unforeseen repercussions that people are not aware of," </a:t>
            </a:r>
            <a:r>
              <a:rPr lang="en-US" sz="2100" dirty="0" smtClean="0">
                <a:latin typeface="Berlin Sans FB" panose="020E0602020502020306" pitchFamily="34" charset="0"/>
              </a:rPr>
              <a:t>including </a:t>
            </a:r>
            <a:r>
              <a:rPr lang="en-US" sz="2100" dirty="0">
                <a:latin typeface="Berlin Sans FB" panose="020E0602020502020306" pitchFamily="34" charset="0"/>
              </a:rPr>
              <a:t>having effects on "the narratives and story lines and the deepest, most emotional, most artistic stories of our culture ... that is a kind of pollution of the very stories of which we live by." Agree or disagree with that statement and be sure to include material from the documentary to support your opinion.</a:t>
            </a:r>
          </a:p>
          <a:p>
            <a:endParaRPr lang="en-US" dirty="0"/>
          </a:p>
        </p:txBody>
      </p:sp>
      <p:sp>
        <p:nvSpPr>
          <p:cNvPr id="3" name="Rectangle 2"/>
          <p:cNvSpPr/>
          <p:nvPr/>
        </p:nvSpPr>
        <p:spPr>
          <a:xfrm>
            <a:off x="1532957" y="5495382"/>
            <a:ext cx="879439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LOG RESPONSE-select one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Tree>
    <p:extLst>
      <p:ext uri="{BB962C8B-B14F-4D97-AF65-F5344CB8AC3E}">
        <p14:creationId xmlns:p14="http://schemas.microsoft.com/office/powerpoint/2010/main" val="6659012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12</TotalTime>
  <Words>373</Words>
  <Application>Microsoft Office PowerPoint</Application>
  <PresentationFormat>Widescreen</PresentationFormat>
  <Paragraphs>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Berlin Sans FB</vt:lpstr>
      <vt:lpstr>Berlin Sans FB Demi</vt:lpstr>
      <vt:lpstr>Impact</vt:lpstr>
      <vt:lpstr>Wingdings</vt:lpstr>
      <vt:lpstr>Main Event</vt:lpstr>
      <vt:lpstr>Greatest Movie Ever Sold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Greatest Movie Ever Sold</dc:title>
  <dc:creator>Colleen Remar</dc:creator>
  <cp:lastModifiedBy>Colleen Remar</cp:lastModifiedBy>
  <cp:revision>2</cp:revision>
  <dcterms:created xsi:type="dcterms:W3CDTF">2018-03-23T01:18:52Z</dcterms:created>
  <dcterms:modified xsi:type="dcterms:W3CDTF">2018-03-23T01:31:34Z</dcterms:modified>
</cp:coreProperties>
</file>